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772400" cy="10058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758880"/>
            <a:ext cx="3442320" cy="5329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11815920" y="758880"/>
            <a:ext cx="382680" cy="53294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0040" cy="5332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360" y="762120"/>
            <a:ext cx="2923920" cy="533268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58880"/>
            <a:ext cx="3442320" cy="180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1815920" y="758880"/>
            <a:ext cx="382680" cy="53294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 hidden="1"/>
          <p:cNvSpPr/>
          <p:nvPr/>
        </p:nvSpPr>
        <p:spPr>
          <a:xfrm>
            <a:off x="0" y="758880"/>
            <a:ext cx="3442320" cy="5329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 hidden="1"/>
          <p:cNvSpPr/>
          <p:nvPr/>
        </p:nvSpPr>
        <p:spPr>
          <a:xfrm>
            <a:off x="11815920" y="758880"/>
            <a:ext cx="382680" cy="53294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futshulladekkal.hu/" TargetMode="External"/><Relationship Id="rId2" Type="http://schemas.openxmlformats.org/officeDocument/2006/relationships/hyperlink" Target="mailto:info@nefutshulladekkal.hu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futsokosankampany.hu/" TargetMode="External"/><Relationship Id="rId4" Type="http://schemas.openxmlformats.org/officeDocument/2006/relationships/hyperlink" Target="http://www.levego.hu/egyeb/ne-egesd-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69920" y="1188720"/>
            <a:ext cx="7313760" cy="18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5900" b="0" strike="noStrike" spc="-89">
                <a:solidFill>
                  <a:srgbClr val="FFFFFF"/>
                </a:solidFill>
                <a:latin typeface="Ubuntu Condensed"/>
                <a:ea typeface="DejaVu Sans"/>
              </a:rPr>
              <a:t>Ne fűts hulladékkal Budaörsön</a:t>
            </a:r>
            <a:endParaRPr lang="en-US" sz="59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100160" y="3291840"/>
            <a:ext cx="6671880" cy="21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600" b="1" strike="noStrike" spc="80">
                <a:solidFill>
                  <a:srgbClr val="D9F1F6"/>
                </a:solidFill>
                <a:latin typeface="Ubuntu Condensed"/>
                <a:ea typeface="DejaVu Sans"/>
              </a:rPr>
              <a:t>Milyen egészségügyi hatásai vannak a hulladék és kezelt fa égetésnek Budaörs lakósaira?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br/>
            <a:r>
              <a:rPr lang="en-US" sz="1800" b="0" strike="noStrike" spc="-1">
                <a:solidFill>
                  <a:srgbClr val="D9F1F6"/>
                </a:solidFill>
                <a:latin typeface="Ubuntu Condensed"/>
                <a:ea typeface="DejaVu Sans"/>
              </a:rPr>
              <a:t>2019. január 10 - tájékoztató előadás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097280" y="4992840"/>
            <a:ext cx="5394600" cy="8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D9F1F6"/>
                </a:solidFill>
                <a:latin typeface="Ubuntu Condensed"/>
                <a:ea typeface="WenQuanYi Micro Hei"/>
              </a:rPr>
              <a:t>Összeállította: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D9F1F6"/>
                </a:solidFill>
                <a:latin typeface="Ubuntu Condensed"/>
                <a:ea typeface="WenQuanYi Micro Hei"/>
              </a:rPr>
              <a:t>Szücs-Winkler Róbert és </a:t>
            </a:r>
            <a:r>
              <a:rPr lang="en-US" sz="1800" b="0" strike="noStrike" spc="-1">
                <a:solidFill>
                  <a:srgbClr val="D9F1F6"/>
                </a:solidFill>
                <a:latin typeface="Ubuntu Condensed"/>
                <a:ea typeface="DejaVu Sans"/>
              </a:rPr>
              <a:t>Várady Zsolt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83600" y="767880"/>
            <a:ext cx="2833200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Budaörs egyik komoly környezetvédelmi problémája a fűtésből származó szállópor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960" y="2837520"/>
            <a:ext cx="3015720" cy="29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015"/>
              </a:spcBef>
              <a:spcAft>
                <a:spcPts val="145"/>
              </a:spcAft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A széljárás általában észak-nyugati irányból jön, így a kéményekből származó szállóport ilyen irányba fújja….minél inkább Budapest és Kamaraerdő fele lakunk annál rosszabb a levegő.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2015"/>
              </a:spcBef>
              <a:spcAft>
                <a:spcPts val="145"/>
              </a:spcAft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A kémények egészésgkárosító hatása legjobban a környező házaknál érződik.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27" name="Kép helye 6"/>
          <p:cNvPicPr/>
          <p:nvPr/>
        </p:nvPicPr>
        <p:blipFill>
          <a:blip r:embed="rId2"/>
          <a:srcRect t="8186" b="8186"/>
          <a:stretch/>
        </p:blipFill>
        <p:spPr>
          <a:xfrm>
            <a:off x="3570480" y="767520"/>
            <a:ext cx="8113680" cy="532944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 rot="2726400">
            <a:off x="5111640" y="1262520"/>
            <a:ext cx="1967400" cy="13233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55960" y="1097640"/>
            <a:ext cx="283320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A szállóporban található részecskék különböző méretűek.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55960" y="2834640"/>
            <a:ext cx="2943360" cy="35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Minél kisebb, annál mélyebbre tud lejutni a légzőcsatornánkon, így annál nagyobb károkat tud okozni.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Hulladék égetésnél a korom és por részecskékre különböző veszélyes  anyagok tudnak csatlakozni és így közvetlenül a szervezetünkbe jutni.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A PM0,1 már a tudőhólyagocskákon keresztül akár a véráramba is be tud hatolni és itt a vérfalon valahol megtapad.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31" name="Kép 130"/>
          <p:cNvPicPr/>
          <p:nvPr/>
        </p:nvPicPr>
        <p:blipFill>
          <a:blip r:embed="rId2"/>
          <a:stretch/>
        </p:blipFill>
        <p:spPr>
          <a:xfrm>
            <a:off x="3093840" y="-91440"/>
            <a:ext cx="970668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74320" y="914400"/>
            <a:ext cx="283320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Fűtési módok részecskekibocsátása – nem mindig az ökocímke a menő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960" y="2926080"/>
            <a:ext cx="3126600" cy="31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1295"/>
              </a:spcBef>
            </a:pPr>
            <a:r>
              <a:rPr lang="hu-HU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Ha a szilárd tüzelésű berendezéseket nézzük, akkor feltűnik, hogy nagyságrendekkel nagyobb a részecskekibocsátása, mint a pelletkazán, olajkazán vagy gázkazán hasonló értéke.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134" name="Kép 133"/>
          <p:cNvPicPr/>
          <p:nvPr/>
        </p:nvPicPr>
        <p:blipFill>
          <a:blip r:embed="rId2"/>
          <a:stretch/>
        </p:blipFill>
        <p:spPr>
          <a:xfrm>
            <a:off x="5069520" y="91440"/>
            <a:ext cx="4713480" cy="667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55960" y="1097640"/>
            <a:ext cx="283320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Dioxin – a kémia fenegyereke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09260" y="2723322"/>
            <a:ext cx="3126600" cy="371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Hulladék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égetés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közben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több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veszélyes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anyag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keletkezik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, de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talán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legveszélyesebbek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dioxinok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. A 2,3,7,8-tetraklór-dibenzo-para-dioxin (TCDD), a ma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ismert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legsúlyosabb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rákkeltő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anyagok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közé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tartozik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Károsítja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fogamzóképességet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csökkenti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spermiumok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számát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viselkedési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zavarokat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és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cukorbajt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is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okozhat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.</a:t>
            </a:r>
            <a:br>
              <a:rPr dirty="0"/>
            </a:b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A dioxin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rákkeltő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hatása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méreg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behatását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követő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10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év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múltán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is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megnyilvánulhat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Egészségügyi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határértéke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10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pikogramm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vagy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0,00000000001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gramm</a:t>
            </a:r>
            <a:r>
              <a:rPr lang="en-US" sz="1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)/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testsúlykilogramm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137" name="Kép 136"/>
          <p:cNvPicPr/>
          <p:nvPr/>
        </p:nvPicPr>
        <p:blipFill>
          <a:blip r:embed="rId2"/>
          <a:stretch/>
        </p:blipFill>
        <p:spPr>
          <a:xfrm>
            <a:off x="3749040" y="1280160"/>
            <a:ext cx="7771320" cy="43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38320" y="1244880"/>
            <a:ext cx="2833200" cy="67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Benzapirén (BaP)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55960" y="2688840"/>
            <a:ext cx="3126600" cy="39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Hulladékégetés közben a másik nagyon veszélyes anyag a Benzapirén.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A BaP az egyik legveszélyesebb vegyület, a WHO szerint az I. veszélyességi kategóriába tartozik, egészségügyi határértéke lakóterületen 1 nanogramm/m3 (0,000000001 gramm). (A budapesti Margit körúton már 54 nanogramm/m3 értéket is mértek.)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Rákkeltők, mutagének, károsítják az immunrendszert. Ha a születés körüli időszakban jutnak be a szervezetbe, életre szólóan megváltoztathatják a hormonok termelését. 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40" name="Kép 139"/>
          <p:cNvPicPr/>
          <p:nvPr/>
        </p:nvPicPr>
        <p:blipFill>
          <a:blip r:embed="rId2"/>
          <a:stretch/>
        </p:blipFill>
        <p:spPr>
          <a:xfrm>
            <a:off x="4297680" y="914400"/>
            <a:ext cx="70398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66320" y="1005840"/>
            <a:ext cx="2833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A hulladékégető kálváriája – nem csak a szomszéd szívja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66320" y="2926080"/>
            <a:ext cx="3016440" cy="32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Egy szállodában régi kályhával fűtöttek be és mérték az ultrafinom részecskemennyiséget a helységben. Begyújtás után nagyon gyorsan elérte a 300 000 részecske/cm3 mennyiséget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Ehhez képest a körúton vagy az M0 mellett rossz napokon mérnek 30 000 részecskét/cm3. Ezt konkrétan a tüzelő személy fogja szívni.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43" name="Kép 142"/>
          <p:cNvPicPr/>
          <p:nvPr/>
        </p:nvPicPr>
        <p:blipFill>
          <a:blip r:embed="rId2"/>
          <a:stretch/>
        </p:blipFill>
        <p:spPr>
          <a:xfrm>
            <a:off x="3291840" y="323280"/>
            <a:ext cx="8990640" cy="635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5960" y="950040"/>
            <a:ext cx="2833200" cy="11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2400" b="0" strike="noStrike" spc="-49">
                <a:solidFill>
                  <a:srgbClr val="FFFFFF"/>
                </a:solidFill>
                <a:latin typeface="Ubuntu Condensed"/>
                <a:ea typeface="DejaVu Sans"/>
              </a:rPr>
              <a:t>Fa tüzelés megfelelő technikával és alapanyaggal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657600" y="1097280"/>
            <a:ext cx="4114080" cy="54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Minimum egy, de inkább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két évig száradó</a:t>
            </a:r>
            <a:br/>
            <a:r>
              <a:rPr lang="en-US" sz="22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keményfával fűtsünk!</a:t>
            </a:r>
            <a:endParaRPr lang="en-US" sz="22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A tökéletes égéshez három feltételnek kell teljesülnie:</a:t>
            </a:r>
            <a:endParaRPr lang="en-US" sz="1800" b="0" strike="noStrike" spc="-1">
              <a:latin typeface="Arial"/>
            </a:endParaRPr>
          </a:p>
          <a:p>
            <a:pPr marL="285840" indent="-284400" algn="ctr">
              <a:lnSpc>
                <a:spcPct val="115000"/>
              </a:lnSpc>
              <a:spcBef>
                <a:spcPts val="575"/>
              </a:spcBef>
              <a:buClr>
                <a:srgbClr val="FFFFFF"/>
              </a:buClr>
              <a:buFont typeface="Corbe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Legyen magas hőmérséklet</a:t>
            </a: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, 900 °C felett </a:t>
            </a:r>
            <a:endParaRPr lang="en-US" sz="1800" b="0" strike="noStrike" spc="-1">
              <a:latin typeface="Arial"/>
            </a:endParaRPr>
          </a:p>
          <a:p>
            <a:pPr marL="285840" indent="-284400" algn="ctr">
              <a:lnSpc>
                <a:spcPct val="115000"/>
              </a:lnSpc>
              <a:spcBef>
                <a:spcPts val="575"/>
              </a:spcBef>
              <a:buClr>
                <a:srgbClr val="FFFFFF"/>
              </a:buClr>
              <a:buFont typeface="Corbe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Jó keveredés</a:t>
            </a: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, az égésgázok és az oxigén megfelelő elegyedése</a:t>
            </a:r>
            <a:br/>
            <a:r>
              <a:rPr lang="en-US" sz="18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Idő az égéshez</a:t>
            </a: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, mielőtt leadja az energiát és lehűl a füstgáz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Ha egy feltétel is hiányzik,</a:t>
            </a:r>
            <a:br/>
            <a:r>
              <a:rPr lang="en-US" sz="2200" b="1" strike="noStrike" spc="-1">
                <a:solidFill>
                  <a:srgbClr val="000000"/>
                </a:solidFill>
                <a:latin typeface="Ubuntu Condensed"/>
                <a:ea typeface="DejaVu Sans"/>
              </a:rPr>
              <a:t>több füstöt eregetünk.</a:t>
            </a:r>
            <a:r>
              <a:rPr lang="en-US" sz="1800" b="0" strike="noStrike" spc="-1">
                <a:solidFill>
                  <a:srgbClr val="000000"/>
                </a:solidFill>
                <a:latin typeface="Ubuntu Condensed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46" name="Kép 145"/>
          <p:cNvPicPr/>
          <p:nvPr/>
        </p:nvPicPr>
        <p:blipFill>
          <a:blip r:embed="rId2"/>
          <a:stretch/>
        </p:blipFill>
        <p:spPr>
          <a:xfrm>
            <a:off x="8046720" y="634680"/>
            <a:ext cx="3675960" cy="549108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9509760" y="6231240"/>
            <a:ext cx="219384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666666"/>
                </a:solidFill>
                <a:latin typeface="Ubuntu Condensed"/>
                <a:ea typeface="DejaVu Sans"/>
              </a:rPr>
              <a:t>Photo by Fabian Grohs on Unsplash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189600" y="2659320"/>
            <a:ext cx="581148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Köszönjük</a:t>
            </a:r>
            <a:r>
              <a:rPr lang="en-US" sz="2400" b="0" strike="noStrike" spc="-1" dirty="0">
                <a:solidFill>
                  <a:srgbClr val="000000"/>
                </a:solidFill>
                <a:latin typeface="Ubuntu Condensed"/>
                <a:ea typeface="DejaVu Sans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Ubuntu Condensed"/>
                <a:ea typeface="DejaVu Sans"/>
              </a:rPr>
              <a:t>figyelmet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Ubuntu Condensed"/>
                <a:ea typeface="DejaVu Sans"/>
                <a:hlinkClick r:id="rId2"/>
              </a:rPr>
              <a:t>info@nefutshulladekkal.hu</a:t>
            </a:r>
            <a:endParaRPr lang="hu-HU" sz="2400" b="0" strike="noStrike" spc="-1" dirty="0">
              <a:solidFill>
                <a:srgbClr val="000000"/>
              </a:solidFill>
              <a:latin typeface="Ubuntu Condensed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latin typeface="Ubuntu Condensed"/>
                <a:hlinkClick r:id="rId3"/>
              </a:rPr>
              <a:t>www.nefutshulladekkal.hu</a:t>
            </a:r>
            <a:endParaRPr lang="hu-HU" sz="2400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endParaRPr lang="hu-HU" sz="2400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000000"/>
                </a:solidFill>
                <a:latin typeface="Ubuntu Condensed"/>
              </a:rPr>
              <a:t>További információ a témában:</a:t>
            </a:r>
          </a:p>
          <a:p>
            <a:pPr algn="ctr"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latin typeface="Ubuntu Condensed"/>
                <a:hlinkClick r:id="rId4"/>
              </a:rPr>
              <a:t>www.levego.hu/egyeb/ne-egesd-el/</a:t>
            </a:r>
            <a:endParaRPr lang="hu-HU" sz="2400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000000"/>
                </a:solidFill>
                <a:latin typeface="Ubuntu Condensed"/>
                <a:hlinkClick r:id="rId5"/>
              </a:rPr>
              <a:t>http://www.futsokosankampany.hu/</a:t>
            </a:r>
            <a:endParaRPr lang="hu-HU" sz="2400" b="0" strike="noStrike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latin typeface="Ubuntu Condensed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104</TotalTime>
  <Words>416</Words>
  <Application>Microsoft Office PowerPoint</Application>
  <PresentationFormat>Szélesvásznú</PresentationFormat>
  <Paragraphs>42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Corbel</vt:lpstr>
      <vt:lpstr>Symbol</vt:lpstr>
      <vt:lpstr>Ubuntu Condensed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Szücs-Winkler Róbert</dc:creator>
  <dc:description/>
  <cp:lastModifiedBy>Szücs-Winkler Róbert</cp:lastModifiedBy>
  <cp:revision>13</cp:revision>
  <dcterms:created xsi:type="dcterms:W3CDTF">2019-02-06T19:57:06Z</dcterms:created>
  <dcterms:modified xsi:type="dcterms:W3CDTF">2019-02-11T05:35:32Z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Szélesvásznú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